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57" r:id="rId5"/>
    <p:sldId id="301" r:id="rId6"/>
    <p:sldId id="302" r:id="rId7"/>
    <p:sldId id="266" r:id="rId8"/>
    <p:sldId id="303" r:id="rId9"/>
    <p:sldId id="272" r:id="rId10"/>
    <p:sldId id="304" r:id="rId11"/>
    <p:sldId id="273" r:id="rId12"/>
    <p:sldId id="305" r:id="rId13"/>
    <p:sldId id="306" r:id="rId14"/>
    <p:sldId id="307" r:id="rId15"/>
    <p:sldId id="308" r:id="rId16"/>
    <p:sldId id="309" r:id="rId17"/>
    <p:sldId id="310" r:id="rId18"/>
    <p:sldId id="311" r:id="rId19"/>
    <p:sldId id="312" r:id="rId20"/>
    <p:sldId id="313" r:id="rId21"/>
    <p:sldId id="314" r:id="rId22"/>
    <p:sldId id="31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3810" autoAdjust="0"/>
  </p:normalViewPr>
  <p:slideViewPr>
    <p:cSldViewPr snapToGrid="0" showGuides="1">
      <p:cViewPr varScale="1">
        <p:scale>
          <a:sx n="88" d="100"/>
          <a:sy n="88" d="100"/>
        </p:scale>
        <p:origin x="494" y="67"/>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11/12/2024</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11/12/2024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smtClean="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smtClean="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smtClean="0"/>
              <a:t>Click to edit Master title style</a:t>
            </a:r>
            <a:endParaRPr lang="en-US" noProof="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smtClean="0"/>
              <a:t>Click to edit Master title style</a:t>
            </a:r>
            <a:endParaRPr lang="en-US" noProof="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smtClean="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smtClean="0"/>
              <a:t>Click to edit Master title style</a:t>
            </a:r>
            <a:endParaRPr lang="en-US" noProof="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smtClean="0"/>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smtClean="0"/>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smtClean="0"/>
              <a:t>Click to edit Master title style</a:t>
            </a:r>
            <a:endParaRPr lang="en-US" noProof="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smtClean="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smtClean="0"/>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smtClean="0"/>
              <a:t>Click to edit Master title style</a:t>
            </a:r>
            <a:endParaRPr lang="en-US"/>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smtClean="0"/>
              <a:t>Click to edit Master title style</a:t>
            </a:r>
            <a:endParaRPr lang="en-US"/>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smtClean="0"/>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smtClean="0"/>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smtClean="0"/>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smtClean="0"/>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smtClean="0"/>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smtClean="0"/>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smtClean="0"/>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smtClean="0"/>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smtClean="0"/>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smtClean="0"/>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smtClean="0"/>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smtClean="0"/>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smtClean="0"/>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smtClean="0"/>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smtClean="0"/>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smtClean="0"/>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smtClean="0"/>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smtClean="0"/>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smtClean="0"/>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679474" y="-121920"/>
            <a:ext cx="5073152" cy="4406537"/>
          </a:xfrm>
        </p:spPr>
        <p:txBody>
          <a:bodyPr>
            <a:normAutofit/>
          </a:bodyPr>
          <a:lstStyle/>
          <a:p>
            <a:r>
              <a:rPr lang="en-GB" dirty="0" smtClean="0"/>
              <a:t>DIGITAL THINKING AND INNOVATION </a:t>
            </a:r>
            <a:r>
              <a:rPr lang="en-US" sz="3600" dirty="0" smtClean="0">
                <a:solidFill>
                  <a:srgbClr val="FF0000"/>
                </a:solidFill>
              </a:rPr>
              <a:t>CT109-3-1-DGTIN</a:t>
            </a:r>
            <a:r>
              <a:rPr lang="en-US" dirty="0">
                <a:solidFill>
                  <a:srgbClr val="FF0000"/>
                </a:solidFill>
              </a:rPr>
              <a:t/>
            </a:r>
            <a:br>
              <a:rPr lang="en-US" dirty="0">
                <a:solidFill>
                  <a:srgbClr val="FF0000"/>
                </a:solidFill>
              </a:rPr>
            </a:br>
            <a:r>
              <a:rPr lang="en-GB" dirty="0" smtClean="0"/>
              <a:t> </a:t>
            </a:r>
            <a:endParaRPr lang="en-US" dirty="0"/>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905625" y="3648892"/>
            <a:ext cx="4986338" cy="2255020"/>
          </a:xfrm>
        </p:spPr>
        <p:txBody>
          <a:bodyPr>
            <a:normAutofit/>
          </a:bodyPr>
          <a:lstStyle/>
          <a:p>
            <a:r>
              <a:rPr lang="en-GB" dirty="0" smtClean="0"/>
              <a:t>ISSUED BY : ASIA PACIFIC UNIVERSITY OF TECHNOLOGY AND INNOVATION</a:t>
            </a:r>
            <a:endParaRPr lang="en-US" dirty="0"/>
          </a:p>
        </p:txBody>
      </p:sp>
      <p:pic>
        <p:nvPicPr>
          <p:cNvPr id="7" name="Picture 2" descr="Digital Thinking &amp; Innovation badge image. Learning. Intermediate level. Issued by Asia Pacific University of Technology and Innovation"/>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6007" r="6007"/>
          <a:stretch>
            <a:fillRect/>
          </a:stretch>
        </p:blipFill>
        <p:spPr bwMode="auto">
          <a:xfrm>
            <a:off x="571500" y="269967"/>
            <a:ext cx="6034088"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9197" y="87087"/>
            <a:ext cx="5272764" cy="792480"/>
          </a:xfrm>
        </p:spPr>
        <p:txBody>
          <a:bodyPr/>
          <a:lstStyle/>
          <a:p>
            <a:r>
              <a:rPr lang="en-GB" dirty="0" smtClean="0"/>
              <a:t>DIFFERENCES</a:t>
            </a:r>
            <a:endParaRPr lang="en-US" dirty="0"/>
          </a:p>
        </p:txBody>
      </p:sp>
      <p:sp>
        <p:nvSpPr>
          <p:cNvPr id="3" name="Content Placeholder 2"/>
          <p:cNvSpPr>
            <a:spLocks noGrp="1"/>
          </p:cNvSpPr>
          <p:nvPr>
            <p:ph idx="1"/>
          </p:nvPr>
        </p:nvSpPr>
        <p:spPr>
          <a:xfrm>
            <a:off x="5181600" y="1132115"/>
            <a:ext cx="6914606" cy="5286102"/>
          </a:xfrm>
        </p:spPr>
        <p:txBody>
          <a:bodyPr>
            <a:normAutofit lnSpcReduction="10000"/>
          </a:bodyPr>
          <a:lstStyle/>
          <a:p>
            <a:pPr algn="just"/>
            <a:r>
              <a:rPr lang="en-GB" dirty="0" smtClean="0"/>
              <a:t>1) Shopping Habits: Millennials often value convenience, brand loyalty, and established brands that have strong online presence whereas </a:t>
            </a:r>
            <a:r>
              <a:rPr lang="en-US" dirty="0"/>
              <a:t>Gen Z is highly influenced by user-generated content and peer reviews on platforms </a:t>
            </a:r>
            <a:r>
              <a:rPr lang="en-US" dirty="0" smtClean="0"/>
              <a:t>like </a:t>
            </a:r>
            <a:r>
              <a:rPr lang="en-US" dirty="0" err="1" smtClean="0"/>
              <a:t>TikTok</a:t>
            </a:r>
            <a:r>
              <a:rPr lang="en-US" dirty="0" smtClean="0"/>
              <a:t>. </a:t>
            </a:r>
            <a:r>
              <a:rPr lang="en-US" dirty="0"/>
              <a:t>Also, Interactive, personalized shopping experiences are important to Gen Z, and they expect direct brand engagement on social media</a:t>
            </a:r>
            <a:r>
              <a:rPr lang="en-US" dirty="0" smtClean="0"/>
              <a:t>.</a:t>
            </a:r>
          </a:p>
          <a:p>
            <a:pPr algn="just"/>
            <a:r>
              <a:rPr lang="en-GB" dirty="0" smtClean="0"/>
              <a:t>2) Interaction with brands: </a:t>
            </a:r>
            <a:r>
              <a:rPr lang="en-US" dirty="0"/>
              <a:t>Millennials often </a:t>
            </a:r>
            <a:r>
              <a:rPr lang="en-US" dirty="0" smtClean="0"/>
              <a:t>follow </a:t>
            </a:r>
            <a:r>
              <a:rPr lang="en-US" dirty="0"/>
              <a:t>brands that reflect their interests or </a:t>
            </a:r>
            <a:r>
              <a:rPr lang="en-US" dirty="0" smtClean="0"/>
              <a:t>lifestyle and </a:t>
            </a:r>
            <a:r>
              <a:rPr lang="en-US" dirty="0"/>
              <a:t>value community and tend to favor brands that foster a sense of belonging. Gen Z, however, </a:t>
            </a:r>
            <a:r>
              <a:rPr lang="en-US" dirty="0" smtClean="0"/>
              <a:t>interacts </a:t>
            </a:r>
            <a:r>
              <a:rPr lang="en-US" dirty="0"/>
              <a:t>with brands more directly on platforms like </a:t>
            </a:r>
            <a:r>
              <a:rPr lang="en-US" dirty="0" err="1"/>
              <a:t>TikTok</a:t>
            </a:r>
            <a:r>
              <a:rPr lang="en-US" dirty="0"/>
              <a:t>, where trends and peer-driven content have significant influence often preferring those that embrace </a:t>
            </a:r>
            <a:r>
              <a:rPr lang="en-US" dirty="0" smtClean="0"/>
              <a:t>humor. </a:t>
            </a:r>
          </a:p>
          <a:p>
            <a:pPr algn="just"/>
            <a:r>
              <a:rPr lang="en-GB" dirty="0" smtClean="0"/>
              <a:t>3) View of Money: </a:t>
            </a:r>
            <a:r>
              <a:rPr lang="en-US" dirty="0"/>
              <a:t>Many Millennials face financial challenges due to student loans and high living costs, but they still prioritize spending on experiences and convenience, often using credit cards and payment </a:t>
            </a:r>
            <a:r>
              <a:rPr lang="en-US" dirty="0" smtClean="0"/>
              <a:t>plans whereas </a:t>
            </a:r>
            <a:r>
              <a:rPr lang="en-US" dirty="0" err="1" smtClean="0"/>
              <a:t>GenZ</a:t>
            </a:r>
            <a:r>
              <a:rPr lang="en-US" dirty="0"/>
              <a:t> are interested in financial literacy, often beginning to invest early. Gen Z tends to be more wary of debt and is more likely to use financial apps and budgeting tools to manage their finances.</a:t>
            </a:r>
            <a:r>
              <a:rPr lang="en-GB" dirty="0" smtClean="0"/>
              <a:t> </a:t>
            </a:r>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t>10</a:t>
            </a:fld>
            <a:endParaRPr lang="en-US" dirty="0"/>
          </a:p>
        </p:txBody>
      </p:sp>
      <p:pic>
        <p:nvPicPr>
          <p:cNvPr id="10" name="Picture Placeholder 9"/>
          <p:cNvPicPr>
            <a:picLocks noGrp="1" noChangeAspect="1"/>
          </p:cNvPicPr>
          <p:nvPr>
            <p:ph type="pic" sz="quarter" idx="13"/>
          </p:nvPr>
        </p:nvPicPr>
        <p:blipFill>
          <a:blip r:embed="rId2"/>
          <a:srcRect l="4844" r="4844"/>
          <a:stretch>
            <a:fillRect/>
          </a:stretch>
        </p:blipFill>
        <p:spPr>
          <a:xfrm>
            <a:off x="-366440" y="977084"/>
            <a:ext cx="5234531" cy="4978400"/>
          </a:xfrm>
          <a:prstGeom prst="rect">
            <a:avLst/>
          </a:prstGeom>
        </p:spPr>
      </p:pic>
    </p:spTree>
    <p:extLst>
      <p:ext uri="{BB962C8B-B14F-4D97-AF65-F5344CB8AC3E}">
        <p14:creationId xmlns:p14="http://schemas.microsoft.com/office/powerpoint/2010/main" val="4008958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9197" y="60960"/>
            <a:ext cx="5272764" cy="867955"/>
          </a:xfrm>
        </p:spPr>
        <p:txBody>
          <a:bodyPr/>
          <a:lstStyle/>
          <a:p>
            <a:r>
              <a:rPr lang="en-US" sz="3200" dirty="0"/>
              <a:t>Gen Z: A “throwback generation”</a:t>
            </a:r>
          </a:p>
        </p:txBody>
      </p:sp>
      <p:sp>
        <p:nvSpPr>
          <p:cNvPr id="3" name="Content Placeholder 2"/>
          <p:cNvSpPr>
            <a:spLocks noGrp="1"/>
          </p:cNvSpPr>
          <p:nvPr>
            <p:ph idx="1"/>
          </p:nvPr>
        </p:nvSpPr>
        <p:spPr>
          <a:xfrm>
            <a:off x="5268686" y="1105990"/>
            <a:ext cx="6766560" cy="5373188"/>
          </a:xfrm>
        </p:spPr>
        <p:txBody>
          <a:bodyPr/>
          <a:lstStyle/>
          <a:p>
            <a:r>
              <a:rPr lang="en-US" dirty="0" smtClean="0"/>
              <a:t>“One </a:t>
            </a:r>
            <a:r>
              <a:rPr lang="en-US" dirty="0"/>
              <a:t>that wants to work, </a:t>
            </a:r>
            <a:r>
              <a:rPr lang="en-US" dirty="0" smtClean="0"/>
              <a:t>save money</a:t>
            </a:r>
            <a:r>
              <a:rPr lang="en-US" dirty="0"/>
              <a:t>, and not get stuck or trapped by </a:t>
            </a:r>
            <a:r>
              <a:rPr lang="en-US" dirty="0" smtClean="0"/>
              <a:t>credit”.  </a:t>
            </a:r>
            <a:r>
              <a:rPr lang="en-US" dirty="0"/>
              <a:t>(The Center </a:t>
            </a:r>
            <a:r>
              <a:rPr lang="en-US" dirty="0" smtClean="0"/>
              <a:t>for Generational Kinetics, </a:t>
            </a:r>
            <a:r>
              <a:rPr lang="en-US" dirty="0"/>
              <a:t>State of Gen Z 2017 Study</a:t>
            </a:r>
            <a:r>
              <a:rPr lang="en-US" dirty="0" smtClean="0"/>
              <a:t>)</a:t>
            </a:r>
          </a:p>
          <a:p>
            <a:r>
              <a:rPr lang="en-US" dirty="0"/>
              <a:t>48% of Gen Z has a money or payment app on their phone right now</a:t>
            </a:r>
            <a:r>
              <a:rPr lang="en-US" dirty="0" smtClean="0"/>
              <a:t>.</a:t>
            </a:r>
          </a:p>
          <a:p>
            <a:r>
              <a:rPr lang="en-US" dirty="0"/>
              <a:t>More </a:t>
            </a:r>
            <a:r>
              <a:rPr lang="en-US" dirty="0" smtClean="0"/>
              <a:t>ad-averse:</a:t>
            </a:r>
          </a:p>
          <a:p>
            <a:pPr lvl="1"/>
            <a:r>
              <a:rPr lang="en-US" dirty="0" smtClean="0"/>
              <a:t>More </a:t>
            </a:r>
            <a:r>
              <a:rPr lang="en-US" dirty="0"/>
              <a:t>willing compare other generations to engage with </a:t>
            </a:r>
            <a:r>
              <a:rPr lang="en-US" dirty="0" smtClean="0"/>
              <a:t>brands</a:t>
            </a:r>
          </a:p>
          <a:p>
            <a:pPr lvl="1"/>
            <a:r>
              <a:rPr lang="en-US" dirty="0" smtClean="0"/>
              <a:t>Doesn’t </a:t>
            </a:r>
            <a:r>
              <a:rPr lang="en-US" dirty="0"/>
              <a:t>find brand texts, notifications or mobile offers </a:t>
            </a:r>
            <a:r>
              <a:rPr lang="en-US" dirty="0" smtClean="0"/>
              <a:t>invasive</a:t>
            </a:r>
          </a:p>
          <a:p>
            <a:r>
              <a:rPr lang="en-US" dirty="0"/>
              <a:t>Spends more than an hour a day on their mobile </a:t>
            </a:r>
            <a:r>
              <a:rPr lang="en-US" dirty="0" smtClean="0"/>
              <a:t>device</a:t>
            </a:r>
          </a:p>
          <a:p>
            <a:r>
              <a:rPr lang="en-US" dirty="0"/>
              <a:t>Many are already thinking about </a:t>
            </a:r>
            <a:r>
              <a:rPr lang="en-US" dirty="0" smtClean="0"/>
              <a:t>retirement</a:t>
            </a:r>
          </a:p>
          <a:p>
            <a:pPr lvl="1"/>
            <a:r>
              <a:rPr lang="en-US" dirty="0" smtClean="0"/>
              <a:t>Personal </a:t>
            </a:r>
            <a:r>
              <a:rPr lang="en-US" dirty="0"/>
              <a:t>debt should be avoided at all </a:t>
            </a:r>
            <a:r>
              <a:rPr lang="en-US" dirty="0" smtClean="0"/>
              <a:t>costs</a:t>
            </a:r>
            <a:endParaRPr lang="en-US" dirty="0"/>
          </a:p>
          <a:p>
            <a:pPr lvl="1"/>
            <a:r>
              <a:rPr lang="en-US" dirty="0" smtClean="0"/>
              <a:t>A </a:t>
            </a:r>
            <a:r>
              <a:rPr lang="en-US" dirty="0"/>
              <a:t>marked shift from the Millennial mindset that “college debt is a </a:t>
            </a:r>
            <a:r>
              <a:rPr lang="en-US" dirty="0" smtClean="0"/>
              <a:t>part of </a:t>
            </a:r>
            <a:r>
              <a:rPr lang="en-US" dirty="0"/>
              <a:t>life”</a:t>
            </a:r>
            <a:endParaRPr lang="en-US" dirty="0" smtClean="0"/>
          </a:p>
        </p:txBody>
      </p:sp>
      <p:sp>
        <p:nvSpPr>
          <p:cNvPr id="4" name="Slide Number Placeholder 3"/>
          <p:cNvSpPr>
            <a:spLocks noGrp="1"/>
          </p:cNvSpPr>
          <p:nvPr>
            <p:ph type="sldNum" sz="quarter" idx="12"/>
          </p:nvPr>
        </p:nvSpPr>
        <p:spPr/>
        <p:txBody>
          <a:bodyPr/>
          <a:lstStyle/>
          <a:p>
            <a:fld id="{03DC2DEF-D2FE-4B45-ABA4-9F153FD1C98A}" type="slidenum">
              <a:rPr lang="en-US" smtClean="0"/>
              <a:t>11</a:t>
            </a:fld>
            <a:endParaRPr lang="en-US" dirty="0"/>
          </a:p>
        </p:txBody>
      </p:sp>
      <p:pic>
        <p:nvPicPr>
          <p:cNvPr id="10" name="Picture Placeholder 9"/>
          <p:cNvPicPr>
            <a:picLocks noGrp="1" noChangeAspect="1"/>
          </p:cNvPicPr>
          <p:nvPr>
            <p:ph type="pic" sz="quarter" idx="13"/>
          </p:nvPr>
        </p:nvPicPr>
        <p:blipFill>
          <a:blip r:embed="rId2"/>
          <a:srcRect l="15728" r="15728"/>
          <a:stretch>
            <a:fillRect/>
          </a:stretch>
        </p:blipFill>
        <p:spPr>
          <a:xfrm>
            <a:off x="0" y="1105989"/>
            <a:ext cx="4990011" cy="4834953"/>
          </a:xfrm>
          <a:prstGeom prst="rect">
            <a:avLst/>
          </a:prstGeom>
        </p:spPr>
      </p:pic>
    </p:spTree>
    <p:extLst>
      <p:ext uri="{BB962C8B-B14F-4D97-AF65-F5344CB8AC3E}">
        <p14:creationId xmlns:p14="http://schemas.microsoft.com/office/powerpoint/2010/main" val="3593024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0904" y="60960"/>
            <a:ext cx="6514010" cy="653143"/>
          </a:xfrm>
        </p:spPr>
        <p:txBody>
          <a:bodyPr/>
          <a:lstStyle/>
          <a:p>
            <a:r>
              <a:rPr lang="en-US" dirty="0"/>
              <a:t>Characteristics</a:t>
            </a:r>
          </a:p>
        </p:txBody>
      </p:sp>
      <p:sp>
        <p:nvSpPr>
          <p:cNvPr id="3" name="Content Placeholder 2"/>
          <p:cNvSpPr>
            <a:spLocks noGrp="1"/>
          </p:cNvSpPr>
          <p:nvPr>
            <p:ph idx="1"/>
          </p:nvPr>
        </p:nvSpPr>
        <p:spPr>
          <a:xfrm>
            <a:off x="6619198" y="1059543"/>
            <a:ext cx="5272764" cy="5062583"/>
          </a:xfrm>
        </p:spPr>
        <p:txBody>
          <a:bodyPr/>
          <a:lstStyle/>
          <a:p>
            <a:r>
              <a:rPr lang="en-US" dirty="0"/>
              <a:t>Insightful &amp; </a:t>
            </a:r>
            <a:r>
              <a:rPr lang="en-US" dirty="0" smtClean="0"/>
              <a:t>Savvy</a:t>
            </a:r>
          </a:p>
          <a:p>
            <a:r>
              <a:rPr lang="en-US" dirty="0"/>
              <a:t>Responsible </a:t>
            </a:r>
            <a:r>
              <a:rPr lang="en-US" dirty="0" smtClean="0"/>
              <a:t>Self-Starters</a:t>
            </a:r>
          </a:p>
          <a:p>
            <a:r>
              <a:rPr lang="en-US" dirty="0"/>
              <a:t>Risk-Averse &amp; </a:t>
            </a:r>
            <a:r>
              <a:rPr lang="en-US" dirty="0" smtClean="0"/>
              <a:t>Adaptable</a:t>
            </a:r>
          </a:p>
          <a:p>
            <a:r>
              <a:rPr lang="en-US" dirty="0"/>
              <a:t>Tech-Enabled</a:t>
            </a:r>
          </a:p>
        </p:txBody>
      </p:sp>
      <p:sp>
        <p:nvSpPr>
          <p:cNvPr id="4" name="Slide Number Placeholder 3"/>
          <p:cNvSpPr>
            <a:spLocks noGrp="1"/>
          </p:cNvSpPr>
          <p:nvPr>
            <p:ph type="sldNum" sz="quarter" idx="12"/>
          </p:nvPr>
        </p:nvSpPr>
        <p:spPr/>
        <p:txBody>
          <a:bodyPr/>
          <a:lstStyle/>
          <a:p>
            <a:fld id="{03DC2DEF-D2FE-4B45-ABA4-9F153FD1C98A}" type="slidenum">
              <a:rPr lang="en-US" smtClean="0"/>
              <a:t>12</a:t>
            </a:fld>
            <a:endParaRPr lang="en-US" dirty="0"/>
          </a:p>
        </p:txBody>
      </p:sp>
      <p:pic>
        <p:nvPicPr>
          <p:cNvPr id="20" name="Picture Placeholder 19"/>
          <p:cNvPicPr>
            <a:picLocks noGrp="1" noChangeAspect="1"/>
          </p:cNvPicPr>
          <p:nvPr>
            <p:ph type="pic" sz="quarter" idx="13"/>
          </p:nvPr>
        </p:nvPicPr>
        <p:blipFill>
          <a:blip r:embed="rId2"/>
          <a:srcRect l="20156" r="20156"/>
          <a:stretch>
            <a:fillRect/>
          </a:stretch>
        </p:blipFill>
        <p:spPr>
          <a:xfrm>
            <a:off x="0" y="1059543"/>
            <a:ext cx="5138058" cy="4978400"/>
          </a:xfrm>
          <a:prstGeom prst="rect">
            <a:avLst/>
          </a:prstGeom>
        </p:spPr>
      </p:pic>
    </p:spTree>
    <p:extLst>
      <p:ext uri="{BB962C8B-B14F-4D97-AF65-F5344CB8AC3E}">
        <p14:creationId xmlns:p14="http://schemas.microsoft.com/office/powerpoint/2010/main" val="3452282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7394" y="87086"/>
            <a:ext cx="6614567" cy="600891"/>
          </a:xfrm>
        </p:spPr>
        <p:txBody>
          <a:bodyPr/>
          <a:lstStyle/>
          <a:p>
            <a:r>
              <a:rPr lang="en-US" dirty="0"/>
              <a:t>Insightful &amp; Savvy</a:t>
            </a:r>
          </a:p>
        </p:txBody>
      </p:sp>
      <p:sp>
        <p:nvSpPr>
          <p:cNvPr id="3" name="Content Placeholder 2"/>
          <p:cNvSpPr>
            <a:spLocks noGrp="1"/>
          </p:cNvSpPr>
          <p:nvPr>
            <p:ph idx="1"/>
          </p:nvPr>
        </p:nvSpPr>
        <p:spPr>
          <a:xfrm>
            <a:off x="5277394" y="992777"/>
            <a:ext cx="6827520" cy="5425440"/>
          </a:xfrm>
        </p:spPr>
        <p:txBody>
          <a:bodyPr/>
          <a:lstStyle/>
          <a:p>
            <a:r>
              <a:rPr lang="en-US" dirty="0"/>
              <a:t>Information and “world knowledge” are vastly </a:t>
            </a:r>
            <a:r>
              <a:rPr lang="en-US" dirty="0" smtClean="0"/>
              <a:t>available</a:t>
            </a:r>
          </a:p>
          <a:p>
            <a:r>
              <a:rPr lang="en-US" dirty="0"/>
              <a:t>They know what they know, and they know what they </a:t>
            </a:r>
            <a:r>
              <a:rPr lang="en-US" dirty="0" smtClean="0"/>
              <a:t>don’t know</a:t>
            </a:r>
          </a:p>
          <a:p>
            <a:r>
              <a:rPr lang="en-US" dirty="0"/>
              <a:t>They can see through </a:t>
            </a:r>
            <a:r>
              <a:rPr lang="en-US" dirty="0" smtClean="0"/>
              <a:t>the disingenuous </a:t>
            </a:r>
            <a:r>
              <a:rPr lang="en-US" dirty="0"/>
              <a:t>motives of </a:t>
            </a:r>
            <a:r>
              <a:rPr lang="en-US" dirty="0" smtClean="0"/>
              <a:t>traditional marketing</a:t>
            </a:r>
          </a:p>
          <a:p>
            <a:r>
              <a:rPr lang="en-US" dirty="0"/>
              <a:t>They want to be served in a transparent and </a:t>
            </a:r>
            <a:r>
              <a:rPr lang="en-US" dirty="0" smtClean="0"/>
              <a:t>socially responsible </a:t>
            </a:r>
            <a:r>
              <a:rPr lang="en-US" dirty="0"/>
              <a:t>way</a:t>
            </a:r>
          </a:p>
        </p:txBody>
      </p:sp>
      <p:sp>
        <p:nvSpPr>
          <p:cNvPr id="4" name="Slide Number Placeholder 3"/>
          <p:cNvSpPr>
            <a:spLocks noGrp="1"/>
          </p:cNvSpPr>
          <p:nvPr>
            <p:ph type="sldNum" sz="quarter" idx="12"/>
          </p:nvPr>
        </p:nvSpPr>
        <p:spPr/>
        <p:txBody>
          <a:bodyPr/>
          <a:lstStyle/>
          <a:p>
            <a:fld id="{03DC2DEF-D2FE-4B45-ABA4-9F153FD1C98A}" type="slidenum">
              <a:rPr lang="en-US" smtClean="0"/>
              <a:t>13</a:t>
            </a:fld>
            <a:endParaRPr lang="en-US" dirty="0"/>
          </a:p>
        </p:txBody>
      </p:sp>
      <p:pic>
        <p:nvPicPr>
          <p:cNvPr id="7" name="Picture Placeholder 6"/>
          <p:cNvPicPr>
            <a:picLocks noGrp="1" noChangeAspect="1"/>
          </p:cNvPicPr>
          <p:nvPr>
            <p:ph type="pic" sz="quarter" idx="13"/>
          </p:nvPr>
        </p:nvPicPr>
        <p:blipFill>
          <a:blip r:embed="rId2"/>
          <a:srcRect l="11330" r="11330"/>
          <a:stretch>
            <a:fillRect/>
          </a:stretch>
        </p:blipFill>
        <p:spPr>
          <a:xfrm>
            <a:off x="80963" y="1146175"/>
            <a:ext cx="5005387" cy="4978400"/>
          </a:xfrm>
          <a:prstGeom prst="rect">
            <a:avLst/>
          </a:prstGeom>
        </p:spPr>
      </p:pic>
    </p:spTree>
    <p:extLst>
      <p:ext uri="{BB962C8B-B14F-4D97-AF65-F5344CB8AC3E}">
        <p14:creationId xmlns:p14="http://schemas.microsoft.com/office/powerpoint/2010/main" val="2166972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7323" y="121920"/>
            <a:ext cx="6644639" cy="696686"/>
          </a:xfrm>
        </p:spPr>
        <p:txBody>
          <a:bodyPr/>
          <a:lstStyle/>
          <a:p>
            <a:r>
              <a:rPr lang="en-US" dirty="0"/>
              <a:t>Responsible Self-Starters</a:t>
            </a:r>
          </a:p>
        </p:txBody>
      </p:sp>
      <p:sp>
        <p:nvSpPr>
          <p:cNvPr id="3" name="Content Placeholder 2"/>
          <p:cNvSpPr>
            <a:spLocks noGrp="1"/>
          </p:cNvSpPr>
          <p:nvPr>
            <p:ph idx="1"/>
          </p:nvPr>
        </p:nvSpPr>
        <p:spPr>
          <a:xfrm>
            <a:off x="5320937" y="1033463"/>
            <a:ext cx="6571025" cy="5445714"/>
          </a:xfrm>
        </p:spPr>
        <p:txBody>
          <a:bodyPr/>
          <a:lstStyle/>
          <a:p>
            <a:r>
              <a:rPr lang="en-US" dirty="0"/>
              <a:t>Driven, hard-working, and generally </a:t>
            </a:r>
            <a:r>
              <a:rPr lang="en-US" dirty="0" smtClean="0"/>
              <a:t>responsible</a:t>
            </a:r>
          </a:p>
          <a:p>
            <a:r>
              <a:rPr lang="en-US" dirty="0"/>
              <a:t>Clever and industrious — eager to put in the hard work to </a:t>
            </a:r>
            <a:r>
              <a:rPr lang="en-US" dirty="0" smtClean="0"/>
              <a:t>fulfill their dreams</a:t>
            </a:r>
          </a:p>
          <a:p>
            <a:r>
              <a:rPr lang="en-US" dirty="0"/>
              <a:t>Believe technology can be their </a:t>
            </a:r>
            <a:r>
              <a:rPr lang="en-US" dirty="0" smtClean="0"/>
              <a:t>catalyst</a:t>
            </a:r>
          </a:p>
          <a:p>
            <a:r>
              <a:rPr lang="en-US" dirty="0"/>
              <a:t>Generally understand the concept of making money work for </a:t>
            </a:r>
            <a:r>
              <a:rPr lang="en-US" dirty="0" smtClean="0"/>
              <a:t>them, both </a:t>
            </a:r>
            <a:r>
              <a:rPr lang="en-US" dirty="0"/>
              <a:t>immediately today and down the road </a:t>
            </a:r>
            <a:r>
              <a:rPr lang="en-US" dirty="0" smtClean="0"/>
              <a:t>tomorrow</a:t>
            </a:r>
          </a:p>
          <a:p>
            <a:r>
              <a:rPr lang="en-US" dirty="0"/>
              <a:t>Want to help create jobs and contribute to a thriving, </a:t>
            </a:r>
            <a:r>
              <a:rPr lang="en-US" dirty="0" smtClean="0"/>
              <a:t>balanced global </a:t>
            </a:r>
            <a:r>
              <a:rPr lang="en-US" dirty="0"/>
              <a:t>economy</a:t>
            </a:r>
          </a:p>
        </p:txBody>
      </p:sp>
      <p:sp>
        <p:nvSpPr>
          <p:cNvPr id="4" name="Slide Number Placeholder 3"/>
          <p:cNvSpPr>
            <a:spLocks noGrp="1"/>
          </p:cNvSpPr>
          <p:nvPr>
            <p:ph type="sldNum" sz="quarter" idx="12"/>
          </p:nvPr>
        </p:nvSpPr>
        <p:spPr/>
        <p:txBody>
          <a:bodyPr/>
          <a:lstStyle/>
          <a:p>
            <a:fld id="{03DC2DEF-D2FE-4B45-ABA4-9F153FD1C98A}" type="slidenum">
              <a:rPr lang="en-US" smtClean="0"/>
              <a:t>14</a:t>
            </a:fld>
            <a:endParaRPr lang="en-US" dirty="0"/>
          </a:p>
        </p:txBody>
      </p:sp>
      <p:pic>
        <p:nvPicPr>
          <p:cNvPr id="6" name="Picture Placeholder 5"/>
          <p:cNvPicPr>
            <a:picLocks noGrp="1" noChangeAspect="1"/>
          </p:cNvPicPr>
          <p:nvPr>
            <p:ph type="pic" sz="quarter" idx="13"/>
          </p:nvPr>
        </p:nvPicPr>
        <p:blipFill>
          <a:blip r:embed="rId2"/>
          <a:srcRect l="5883" r="5883"/>
          <a:stretch>
            <a:fillRect/>
          </a:stretch>
        </p:blipFill>
        <p:spPr>
          <a:xfrm>
            <a:off x="0" y="1033463"/>
            <a:ext cx="5121275" cy="4978400"/>
          </a:xfrm>
          <a:prstGeom prst="rect">
            <a:avLst/>
          </a:prstGeom>
        </p:spPr>
      </p:pic>
    </p:spTree>
    <p:extLst>
      <p:ext uri="{BB962C8B-B14F-4D97-AF65-F5344CB8AC3E}">
        <p14:creationId xmlns:p14="http://schemas.microsoft.com/office/powerpoint/2010/main" val="3535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0937" y="95795"/>
            <a:ext cx="6696892" cy="635725"/>
          </a:xfrm>
        </p:spPr>
        <p:txBody>
          <a:bodyPr/>
          <a:lstStyle/>
          <a:p>
            <a:r>
              <a:rPr lang="en-US" dirty="0"/>
              <a:t>Risk-Averse &amp; Adaptable</a:t>
            </a:r>
          </a:p>
        </p:txBody>
      </p:sp>
      <p:sp>
        <p:nvSpPr>
          <p:cNvPr id="3" name="Content Placeholder 2"/>
          <p:cNvSpPr>
            <a:spLocks noGrp="1"/>
          </p:cNvSpPr>
          <p:nvPr>
            <p:ph idx="1"/>
          </p:nvPr>
        </p:nvSpPr>
        <p:spPr>
          <a:xfrm>
            <a:off x="5477691" y="1120776"/>
            <a:ext cx="6540138" cy="5192938"/>
          </a:xfrm>
        </p:spPr>
        <p:txBody>
          <a:bodyPr/>
          <a:lstStyle/>
          <a:p>
            <a:r>
              <a:rPr lang="en-US" dirty="0"/>
              <a:t>Understand that everything can change in a </a:t>
            </a:r>
            <a:r>
              <a:rPr lang="en-US" dirty="0" smtClean="0"/>
              <a:t>minute</a:t>
            </a:r>
          </a:p>
          <a:p>
            <a:pPr lvl="1"/>
            <a:r>
              <a:rPr lang="en-US" dirty="0" smtClean="0"/>
              <a:t>A </a:t>
            </a:r>
            <a:r>
              <a:rPr lang="en-US" dirty="0"/>
              <a:t>sense of extreme </a:t>
            </a:r>
            <a:r>
              <a:rPr lang="en-US" dirty="0" smtClean="0"/>
              <a:t>pragmatism</a:t>
            </a:r>
          </a:p>
          <a:p>
            <a:r>
              <a:rPr lang="en-US" dirty="0"/>
              <a:t>Gen Z consumers cautiously weigh the practicality of </a:t>
            </a:r>
            <a:r>
              <a:rPr lang="en-US" dirty="0" smtClean="0"/>
              <a:t>their material purchases</a:t>
            </a:r>
          </a:p>
          <a:p>
            <a:pPr lvl="1"/>
            <a:r>
              <a:rPr lang="en-US" dirty="0" smtClean="0"/>
              <a:t>Many </a:t>
            </a:r>
            <a:r>
              <a:rPr lang="en-US" dirty="0"/>
              <a:t>have a savings-conscious </a:t>
            </a:r>
            <a:r>
              <a:rPr lang="en-US" dirty="0" smtClean="0"/>
              <a:t>mindset</a:t>
            </a:r>
          </a:p>
          <a:p>
            <a:pPr lvl="1"/>
            <a:r>
              <a:rPr lang="en-US" dirty="0" smtClean="0"/>
              <a:t>Critically </a:t>
            </a:r>
            <a:r>
              <a:rPr lang="en-US" dirty="0"/>
              <a:t>consider the value equation of any </a:t>
            </a:r>
            <a:r>
              <a:rPr lang="en-US" dirty="0" smtClean="0"/>
              <a:t>purchase</a:t>
            </a:r>
          </a:p>
          <a:p>
            <a:r>
              <a:rPr lang="en-US" dirty="0"/>
              <a:t>See technology advancing day by day, and know that </a:t>
            </a:r>
            <a:r>
              <a:rPr lang="en-US" dirty="0" smtClean="0"/>
              <a:t>something that </a:t>
            </a:r>
            <a:r>
              <a:rPr lang="en-US" dirty="0"/>
              <a:t>exists today could be improved </a:t>
            </a:r>
            <a:r>
              <a:rPr lang="en-US" dirty="0" smtClean="0"/>
              <a:t>tomorrow</a:t>
            </a:r>
          </a:p>
          <a:p>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t>15</a:t>
            </a:fld>
            <a:endParaRPr lang="en-US" dirty="0"/>
          </a:p>
        </p:txBody>
      </p:sp>
      <p:pic>
        <p:nvPicPr>
          <p:cNvPr id="6" name="Picture Placeholder 5"/>
          <p:cNvPicPr>
            <a:picLocks noGrp="1" noChangeAspect="1"/>
          </p:cNvPicPr>
          <p:nvPr>
            <p:ph type="pic" sz="quarter" idx="13"/>
          </p:nvPr>
        </p:nvPicPr>
        <p:blipFill>
          <a:blip r:embed="rId2"/>
          <a:srcRect l="21417" r="21417"/>
          <a:stretch>
            <a:fillRect/>
          </a:stretch>
        </p:blipFill>
        <p:spPr>
          <a:xfrm>
            <a:off x="73025" y="1120775"/>
            <a:ext cx="5137150" cy="4978400"/>
          </a:xfrm>
          <a:prstGeom prst="rect">
            <a:avLst/>
          </a:prstGeom>
        </p:spPr>
      </p:pic>
    </p:spTree>
    <p:extLst>
      <p:ext uri="{BB962C8B-B14F-4D97-AF65-F5344CB8AC3E}">
        <p14:creationId xmlns:p14="http://schemas.microsoft.com/office/powerpoint/2010/main" val="3639423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0937" y="87086"/>
            <a:ext cx="6679474" cy="687977"/>
          </a:xfrm>
        </p:spPr>
        <p:txBody>
          <a:bodyPr/>
          <a:lstStyle/>
          <a:p>
            <a:r>
              <a:rPr lang="en-US" dirty="0"/>
              <a:t>Tech-Enabled</a:t>
            </a:r>
          </a:p>
        </p:txBody>
      </p:sp>
      <p:sp>
        <p:nvSpPr>
          <p:cNvPr id="3" name="Content Placeholder 2"/>
          <p:cNvSpPr>
            <a:spLocks noGrp="1"/>
          </p:cNvSpPr>
          <p:nvPr>
            <p:ph idx="1"/>
          </p:nvPr>
        </p:nvSpPr>
        <p:spPr>
          <a:xfrm>
            <a:off x="5320937" y="1280161"/>
            <a:ext cx="6775269" cy="5190308"/>
          </a:xfrm>
        </p:spPr>
        <p:txBody>
          <a:bodyPr/>
          <a:lstStyle/>
          <a:p>
            <a:r>
              <a:rPr lang="en-US" dirty="0"/>
              <a:t>Access to computers and </a:t>
            </a:r>
            <a:r>
              <a:rPr lang="en-US" dirty="0" smtClean="0"/>
              <a:t>smartphones </a:t>
            </a:r>
            <a:r>
              <a:rPr lang="en-US" dirty="0"/>
              <a:t>at a very early </a:t>
            </a:r>
            <a:r>
              <a:rPr lang="en-US" dirty="0" smtClean="0"/>
              <a:t>age</a:t>
            </a:r>
          </a:p>
          <a:p>
            <a:r>
              <a:rPr lang="en-US" dirty="0"/>
              <a:t>“Digital Natives”, but still crave and value human </a:t>
            </a:r>
            <a:r>
              <a:rPr lang="en-US" dirty="0" smtClean="0"/>
              <a:t>contact</a:t>
            </a:r>
          </a:p>
          <a:p>
            <a:r>
              <a:rPr lang="en-US" dirty="0"/>
              <a:t>Have the adaptability to learn faster, and have a </a:t>
            </a:r>
            <a:r>
              <a:rPr lang="en-US" dirty="0" smtClean="0"/>
              <a:t>self-starter mentality </a:t>
            </a:r>
            <a:r>
              <a:rPr lang="en-US" dirty="0"/>
              <a:t>that empowers them to figure things out on their own</a:t>
            </a:r>
          </a:p>
        </p:txBody>
      </p:sp>
      <p:sp>
        <p:nvSpPr>
          <p:cNvPr id="4" name="Slide Number Placeholder 3"/>
          <p:cNvSpPr>
            <a:spLocks noGrp="1"/>
          </p:cNvSpPr>
          <p:nvPr>
            <p:ph type="sldNum" sz="quarter" idx="12"/>
          </p:nvPr>
        </p:nvSpPr>
        <p:spPr/>
        <p:txBody>
          <a:bodyPr/>
          <a:lstStyle/>
          <a:p>
            <a:fld id="{03DC2DEF-D2FE-4B45-ABA4-9F153FD1C98A}" type="slidenum">
              <a:rPr lang="en-US" smtClean="0"/>
              <a:t>16</a:t>
            </a:fld>
            <a:endParaRPr lang="en-US" dirty="0"/>
          </a:p>
        </p:txBody>
      </p:sp>
      <p:pic>
        <p:nvPicPr>
          <p:cNvPr id="6" name="Picture Placeholder 5"/>
          <p:cNvPicPr>
            <a:picLocks noGrp="1" noChangeAspect="1"/>
          </p:cNvPicPr>
          <p:nvPr>
            <p:ph type="pic" sz="quarter" idx="13"/>
          </p:nvPr>
        </p:nvPicPr>
        <p:blipFill>
          <a:blip r:embed="rId2"/>
          <a:srcRect l="14781" r="14781"/>
          <a:stretch>
            <a:fillRect/>
          </a:stretch>
        </p:blipFill>
        <p:spPr>
          <a:xfrm>
            <a:off x="0" y="1181100"/>
            <a:ext cx="5138738" cy="4978400"/>
          </a:xfrm>
          <a:prstGeom prst="rect">
            <a:avLst/>
          </a:prstGeom>
        </p:spPr>
      </p:pic>
    </p:spTree>
    <p:extLst>
      <p:ext uri="{BB962C8B-B14F-4D97-AF65-F5344CB8AC3E}">
        <p14:creationId xmlns:p14="http://schemas.microsoft.com/office/powerpoint/2010/main" val="4014802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896" y="130630"/>
            <a:ext cx="6592389" cy="635724"/>
          </a:xfrm>
        </p:spPr>
        <p:txBody>
          <a:bodyPr/>
          <a:lstStyle/>
          <a:p>
            <a:r>
              <a:rPr lang="en-US" dirty="0"/>
              <a:t>Stereotype Negative Traits?</a:t>
            </a:r>
          </a:p>
        </p:txBody>
      </p:sp>
      <p:sp>
        <p:nvSpPr>
          <p:cNvPr id="3" name="Content Placeholder 2"/>
          <p:cNvSpPr>
            <a:spLocks noGrp="1"/>
          </p:cNvSpPr>
          <p:nvPr>
            <p:ph idx="1"/>
          </p:nvPr>
        </p:nvSpPr>
        <p:spPr>
          <a:xfrm>
            <a:off x="5381896" y="1149531"/>
            <a:ext cx="6749144" cy="4905829"/>
          </a:xfrm>
        </p:spPr>
        <p:txBody>
          <a:bodyPr>
            <a:normAutofit fontScale="92500" lnSpcReduction="10000"/>
          </a:bodyPr>
          <a:lstStyle/>
          <a:p>
            <a:r>
              <a:rPr lang="en-US" dirty="0"/>
              <a:t>Have a short attention span (eight seconds</a:t>
            </a:r>
            <a:r>
              <a:rPr lang="en-US" dirty="0" smtClean="0"/>
              <a:t>)</a:t>
            </a:r>
          </a:p>
          <a:p>
            <a:pPr lvl="1"/>
            <a:r>
              <a:rPr lang="en-US" dirty="0" smtClean="0"/>
              <a:t>Able </a:t>
            </a:r>
            <a:r>
              <a:rPr lang="en-US" dirty="0"/>
              <a:t>to communicate effectively and </a:t>
            </a:r>
            <a:r>
              <a:rPr lang="en-US" dirty="0" smtClean="0"/>
              <a:t>concisely</a:t>
            </a:r>
          </a:p>
          <a:p>
            <a:r>
              <a:rPr lang="en-US" dirty="0"/>
              <a:t>Multitaskers – increases stress </a:t>
            </a:r>
            <a:r>
              <a:rPr lang="en-US" dirty="0" smtClean="0"/>
              <a:t>level</a:t>
            </a:r>
          </a:p>
          <a:p>
            <a:pPr lvl="1"/>
            <a:r>
              <a:rPr lang="en-US" dirty="0" smtClean="0"/>
              <a:t>Can </a:t>
            </a:r>
            <a:r>
              <a:rPr lang="en-US" dirty="0"/>
              <a:t>thrive in a “chaotic” environment, increase productivity, save </a:t>
            </a:r>
            <a:r>
              <a:rPr lang="en-US" dirty="0" smtClean="0"/>
              <a:t>money, and </a:t>
            </a:r>
            <a:r>
              <a:rPr lang="en-US" dirty="0"/>
              <a:t>time</a:t>
            </a:r>
            <a:r>
              <a:rPr lang="en-US" dirty="0" smtClean="0"/>
              <a:t>.</a:t>
            </a:r>
          </a:p>
          <a:p>
            <a:r>
              <a:rPr lang="en-US" dirty="0"/>
              <a:t>Addicted to technology and can’t handle </a:t>
            </a:r>
            <a:r>
              <a:rPr lang="en-US" dirty="0" smtClean="0"/>
              <a:t>face-to-face interactions</a:t>
            </a:r>
          </a:p>
          <a:p>
            <a:pPr lvl="1"/>
            <a:r>
              <a:rPr lang="en-US" dirty="0"/>
              <a:t>Willing to be technology mentors to others in the </a:t>
            </a:r>
            <a:r>
              <a:rPr lang="en-US" dirty="0" smtClean="0"/>
              <a:t>office</a:t>
            </a:r>
          </a:p>
          <a:p>
            <a:r>
              <a:rPr lang="en-US" dirty="0"/>
              <a:t>Expect too much from the brands and companies they </a:t>
            </a:r>
            <a:r>
              <a:rPr lang="en-US" dirty="0" smtClean="0"/>
              <a:t>interact with</a:t>
            </a:r>
          </a:p>
          <a:p>
            <a:pPr lvl="1"/>
            <a:r>
              <a:rPr lang="en-US" dirty="0" smtClean="0"/>
              <a:t>Have </a:t>
            </a:r>
            <a:r>
              <a:rPr lang="en-US" dirty="0"/>
              <a:t>strong beliefs (ethically</a:t>
            </a:r>
            <a:r>
              <a:rPr lang="en-US" dirty="0" smtClean="0"/>
              <a:t>)</a:t>
            </a:r>
          </a:p>
          <a:p>
            <a:r>
              <a:rPr lang="en-US" dirty="0"/>
              <a:t>Tend to job-hop and ghost </a:t>
            </a:r>
            <a:r>
              <a:rPr lang="en-US" dirty="0" smtClean="0"/>
              <a:t>employers</a:t>
            </a:r>
          </a:p>
          <a:p>
            <a:pPr lvl="1"/>
            <a:r>
              <a:rPr lang="en-US" dirty="0" smtClean="0"/>
              <a:t>Employers </a:t>
            </a:r>
            <a:r>
              <a:rPr lang="en-US" dirty="0"/>
              <a:t>will have to rise to the </a:t>
            </a:r>
            <a:r>
              <a:rPr lang="en-US" dirty="0" smtClean="0"/>
              <a:t>challenge</a:t>
            </a:r>
          </a:p>
          <a:p>
            <a:pPr lvl="2"/>
            <a:r>
              <a:rPr lang="en-US" dirty="0"/>
              <a:t>Competitive </a:t>
            </a:r>
            <a:r>
              <a:rPr lang="en-US" dirty="0" smtClean="0"/>
              <a:t>benefits</a:t>
            </a:r>
          </a:p>
          <a:p>
            <a:pPr lvl="2"/>
            <a:r>
              <a:rPr lang="en-US" dirty="0"/>
              <a:t>Great company </a:t>
            </a:r>
            <a:r>
              <a:rPr lang="en-US" dirty="0" smtClean="0"/>
              <a:t>culture</a:t>
            </a:r>
          </a:p>
          <a:p>
            <a:pPr lvl="2"/>
            <a:r>
              <a:rPr lang="en-US" dirty="0"/>
              <a:t>Opportunities for career growth</a:t>
            </a:r>
            <a:endParaRPr lang="en-US" dirty="0" smtClean="0"/>
          </a:p>
          <a:p>
            <a:pPr marL="457200" lvl="1" indent="0">
              <a:buNone/>
            </a:pPr>
            <a:r>
              <a:rPr lang="en-GB" dirty="0"/>
              <a:t>	</a:t>
            </a:r>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t>17</a:t>
            </a:fld>
            <a:endParaRPr lang="en-US" dirty="0"/>
          </a:p>
        </p:txBody>
      </p:sp>
      <p:pic>
        <p:nvPicPr>
          <p:cNvPr id="6" name="Picture Placeholder 5"/>
          <p:cNvPicPr>
            <a:picLocks noGrp="1" noChangeAspect="1"/>
          </p:cNvPicPr>
          <p:nvPr>
            <p:ph type="pic" sz="quarter" idx="13"/>
          </p:nvPr>
        </p:nvPicPr>
        <p:blipFill>
          <a:blip r:embed="rId2"/>
          <a:srcRect l="16275" r="16275"/>
          <a:stretch>
            <a:fillRect/>
          </a:stretch>
        </p:blipFill>
        <p:spPr>
          <a:xfrm>
            <a:off x="0" y="1076325"/>
            <a:ext cx="5068888" cy="4978400"/>
          </a:xfrm>
          <a:prstGeom prst="rect">
            <a:avLst/>
          </a:prstGeom>
        </p:spPr>
      </p:pic>
    </p:spTree>
    <p:extLst>
      <p:ext uri="{BB962C8B-B14F-4D97-AF65-F5344CB8AC3E}">
        <p14:creationId xmlns:p14="http://schemas.microsoft.com/office/powerpoint/2010/main" val="28773949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592" y="78378"/>
            <a:ext cx="5272764" cy="679268"/>
          </a:xfrm>
        </p:spPr>
        <p:txBody>
          <a:bodyPr/>
          <a:lstStyle/>
          <a:p>
            <a:r>
              <a:rPr lang="en-US" dirty="0"/>
              <a:t>Group Discussion</a:t>
            </a:r>
          </a:p>
        </p:txBody>
      </p:sp>
      <p:sp>
        <p:nvSpPr>
          <p:cNvPr id="3" name="Content Placeholder 2"/>
          <p:cNvSpPr>
            <a:spLocks noGrp="1"/>
          </p:cNvSpPr>
          <p:nvPr>
            <p:ph idx="1"/>
          </p:nvPr>
        </p:nvSpPr>
        <p:spPr>
          <a:xfrm>
            <a:off x="5251269" y="1358537"/>
            <a:ext cx="6844937" cy="5050972"/>
          </a:xfrm>
        </p:spPr>
        <p:txBody>
          <a:bodyPr/>
          <a:lstStyle/>
          <a:p>
            <a:r>
              <a:rPr lang="en-US" dirty="0"/>
              <a:t>Watch and discuss the content of the video</a:t>
            </a:r>
            <a:r>
              <a:rPr lang="en-US" dirty="0" smtClean="0"/>
              <a:t>:</a:t>
            </a:r>
          </a:p>
          <a:p>
            <a:pPr marL="0" indent="0">
              <a:buNone/>
            </a:pPr>
            <a:r>
              <a:rPr lang="en-US" dirty="0" smtClean="0"/>
              <a:t> TOPIC: Generation </a:t>
            </a:r>
            <a:r>
              <a:rPr lang="en-US" dirty="0"/>
              <a:t>Z: The Social Demise of the Digital </a:t>
            </a:r>
            <a:r>
              <a:rPr lang="en-US" dirty="0" smtClean="0"/>
              <a:t>Natives</a:t>
            </a:r>
          </a:p>
          <a:p>
            <a:pPr marL="0" indent="0">
              <a:buNone/>
            </a:pPr>
            <a:r>
              <a:rPr lang="en-GB" dirty="0" smtClean="0"/>
              <a:t>link:</a:t>
            </a:r>
          </a:p>
          <a:p>
            <a:pPr marL="0" indent="0">
              <a:buNone/>
            </a:pPr>
            <a:r>
              <a:rPr lang="en-GB" dirty="0" smtClean="0"/>
              <a:t> </a:t>
            </a:r>
            <a:r>
              <a:rPr lang="en-GB" dirty="0"/>
              <a:t>https</a:t>
            </a:r>
            <a:r>
              <a:rPr lang="en-GB" dirty="0" smtClean="0"/>
              <a:t>://www.youtube.com/watch?v=a7ff98PL2X4</a:t>
            </a:r>
            <a:endParaRPr lang="en-GB" dirty="0"/>
          </a:p>
        </p:txBody>
      </p:sp>
      <p:sp>
        <p:nvSpPr>
          <p:cNvPr id="4" name="Slide Number Placeholder 3"/>
          <p:cNvSpPr>
            <a:spLocks noGrp="1"/>
          </p:cNvSpPr>
          <p:nvPr>
            <p:ph type="sldNum" sz="quarter" idx="12"/>
          </p:nvPr>
        </p:nvSpPr>
        <p:spPr/>
        <p:txBody>
          <a:bodyPr/>
          <a:lstStyle/>
          <a:p>
            <a:fld id="{03DC2DEF-D2FE-4B45-ABA4-9F153FD1C98A}" type="slidenum">
              <a:rPr lang="en-US" smtClean="0"/>
              <a:t>18</a:t>
            </a:fld>
            <a:endParaRPr lang="en-US" dirty="0"/>
          </a:p>
        </p:txBody>
      </p:sp>
      <p:pic>
        <p:nvPicPr>
          <p:cNvPr id="6" name="Picture Placeholder 5"/>
          <p:cNvPicPr>
            <a:picLocks noGrp="1" noChangeAspect="1"/>
          </p:cNvPicPr>
          <p:nvPr>
            <p:ph type="pic" sz="quarter" idx="13"/>
          </p:nvPr>
        </p:nvPicPr>
        <p:blipFill>
          <a:blip r:embed="rId2"/>
          <a:srcRect l="20243" r="20243"/>
          <a:stretch>
            <a:fillRect/>
          </a:stretch>
        </p:blipFill>
        <p:spPr>
          <a:xfrm>
            <a:off x="0" y="919526"/>
            <a:ext cx="5138737" cy="4978400"/>
          </a:xfrm>
          <a:prstGeom prst="rect">
            <a:avLst/>
          </a:prstGeom>
        </p:spPr>
      </p:pic>
    </p:spTree>
    <p:extLst>
      <p:ext uri="{BB962C8B-B14F-4D97-AF65-F5344CB8AC3E}">
        <p14:creationId xmlns:p14="http://schemas.microsoft.com/office/powerpoint/2010/main" val="2797305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1566" y="217714"/>
            <a:ext cx="6440395" cy="618309"/>
          </a:xfrm>
        </p:spPr>
        <p:txBody>
          <a:bodyPr/>
          <a:lstStyle/>
          <a:p>
            <a:r>
              <a:rPr lang="en-US" dirty="0"/>
              <a:t>Next Lecture</a:t>
            </a:r>
          </a:p>
        </p:txBody>
      </p:sp>
      <p:sp>
        <p:nvSpPr>
          <p:cNvPr id="3" name="Content Placeholder 2"/>
          <p:cNvSpPr>
            <a:spLocks noGrp="1"/>
          </p:cNvSpPr>
          <p:nvPr>
            <p:ph idx="1"/>
          </p:nvPr>
        </p:nvSpPr>
        <p:spPr>
          <a:xfrm>
            <a:off x="6619198" y="1733007"/>
            <a:ext cx="5272764" cy="1489164"/>
          </a:xfrm>
        </p:spPr>
        <p:txBody>
          <a:bodyPr>
            <a:normAutofit/>
          </a:bodyPr>
          <a:lstStyle/>
          <a:p>
            <a:pPr marL="0" indent="0">
              <a:buNone/>
            </a:pPr>
            <a:r>
              <a:rPr lang="en-US" sz="3600" dirty="0"/>
              <a:t>Agile and Digital Thinking</a:t>
            </a:r>
          </a:p>
        </p:txBody>
      </p:sp>
      <p:sp>
        <p:nvSpPr>
          <p:cNvPr id="4" name="Slide Number Placeholder 3"/>
          <p:cNvSpPr>
            <a:spLocks noGrp="1"/>
          </p:cNvSpPr>
          <p:nvPr>
            <p:ph type="sldNum" sz="quarter" idx="12"/>
          </p:nvPr>
        </p:nvSpPr>
        <p:spPr/>
        <p:txBody>
          <a:bodyPr/>
          <a:lstStyle/>
          <a:p>
            <a:fld id="{03DC2DEF-D2FE-4B45-ABA4-9F153FD1C98A}" type="slidenum">
              <a:rPr lang="en-US" smtClean="0"/>
              <a:t>19</a:t>
            </a:fld>
            <a:endParaRPr lang="en-US" dirty="0"/>
          </a:p>
        </p:txBody>
      </p:sp>
      <p:pic>
        <p:nvPicPr>
          <p:cNvPr id="6" name="Picture Placeholder 5"/>
          <p:cNvPicPr>
            <a:picLocks noGrp="1" noChangeAspect="1"/>
          </p:cNvPicPr>
          <p:nvPr>
            <p:ph type="pic" sz="quarter" idx="13"/>
          </p:nvPr>
        </p:nvPicPr>
        <p:blipFill>
          <a:blip r:embed="rId2"/>
          <a:srcRect l="32944" r="32944"/>
          <a:stretch>
            <a:fillRect/>
          </a:stretch>
        </p:blipFill>
        <p:spPr>
          <a:xfrm>
            <a:off x="0" y="1058863"/>
            <a:ext cx="5138738" cy="4978400"/>
          </a:xfrm>
          <a:prstGeom prst="rect">
            <a:avLst/>
          </a:prstGeom>
        </p:spPr>
      </p:pic>
    </p:spTree>
    <p:extLst>
      <p:ext uri="{BB962C8B-B14F-4D97-AF65-F5344CB8AC3E}">
        <p14:creationId xmlns:p14="http://schemas.microsoft.com/office/powerpoint/2010/main" val="2900558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905625" y="650741"/>
            <a:ext cx="4986338" cy="3262311"/>
          </a:xfrm>
        </p:spPr>
        <p:txBody>
          <a:bodyPr/>
          <a:lstStyle/>
          <a:p>
            <a:r>
              <a:rPr lang="en-GB" dirty="0" smtClean="0"/>
              <a:t>UNIT 1 </a:t>
            </a:r>
            <a:br>
              <a:rPr lang="en-GB" dirty="0" smtClean="0"/>
            </a:br>
            <a:r>
              <a:rPr lang="en-GB" dirty="0" smtClean="0"/>
              <a:t>DIGITAL GENERATION</a:t>
            </a:r>
            <a:endParaRPr lang="en-US" dirty="0"/>
          </a:p>
        </p:txBody>
      </p:sp>
      <p:sp>
        <p:nvSpPr>
          <p:cNvPr id="4" name="Subtitle 3"/>
          <p:cNvSpPr>
            <a:spLocks noGrp="1"/>
          </p:cNvSpPr>
          <p:nvPr>
            <p:ph type="subTitle" idx="1"/>
          </p:nvPr>
        </p:nvSpPr>
        <p:spPr/>
        <p:txBody>
          <a:bodyPr/>
          <a:lstStyle/>
          <a:p>
            <a:r>
              <a:rPr lang="en-GB" dirty="0" smtClean="0"/>
              <a:t>.</a:t>
            </a:r>
            <a:endParaRPr lang="en-US" dirty="0"/>
          </a:p>
        </p:txBody>
      </p:sp>
      <p:pic>
        <p:nvPicPr>
          <p:cNvPr id="5" name="Picture 2" descr="Digital Generation - The Mobile Century"/>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6159" r="16159"/>
          <a:stretch>
            <a:fillRect/>
          </a:stretch>
        </p:blipFill>
        <p:spPr bwMode="auto">
          <a:xfrm>
            <a:off x="571500" y="-17463"/>
            <a:ext cx="6034088"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1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srcRect l="20148" r="20148"/>
          <a:stretch>
            <a:fillRect/>
          </a:stretch>
        </p:blipFill>
        <p:spPr>
          <a:prstGeom prst="rect">
            <a:avLst/>
          </a:prstGeom>
        </p:spPr>
      </p:pic>
      <p:sp>
        <p:nvSpPr>
          <p:cNvPr id="3" name="Title 2"/>
          <p:cNvSpPr>
            <a:spLocks noGrp="1"/>
          </p:cNvSpPr>
          <p:nvPr>
            <p:ph type="ctrTitle"/>
          </p:nvPr>
        </p:nvSpPr>
        <p:spPr>
          <a:xfrm>
            <a:off x="6905625" y="182881"/>
            <a:ext cx="4986338" cy="1802673"/>
          </a:xfrm>
        </p:spPr>
        <p:txBody>
          <a:bodyPr>
            <a:normAutofit/>
          </a:bodyPr>
          <a:lstStyle/>
          <a:p>
            <a:r>
              <a:rPr lang="en-GB" sz="4000" dirty="0" smtClean="0"/>
              <a:t>INTRODUCTION</a:t>
            </a:r>
            <a:endParaRPr lang="en-US" sz="4000" dirty="0"/>
          </a:p>
        </p:txBody>
      </p:sp>
      <p:sp>
        <p:nvSpPr>
          <p:cNvPr id="4" name="Subtitle 3"/>
          <p:cNvSpPr>
            <a:spLocks noGrp="1"/>
          </p:cNvSpPr>
          <p:nvPr>
            <p:ph type="subTitle" idx="1"/>
          </p:nvPr>
        </p:nvSpPr>
        <p:spPr>
          <a:xfrm>
            <a:off x="6905625" y="2560320"/>
            <a:ext cx="4986338" cy="2508069"/>
          </a:xfrm>
        </p:spPr>
        <p:txBody>
          <a:bodyPr>
            <a:normAutofit/>
          </a:bodyPr>
          <a:lstStyle/>
          <a:p>
            <a:r>
              <a:rPr lang="en-US" sz="3200" dirty="0"/>
              <a:t>This topic introduces the digital generation: the era of the </a:t>
            </a:r>
            <a:r>
              <a:rPr lang="en-US" sz="3200" dirty="0" smtClean="0"/>
              <a:t>digital natives.</a:t>
            </a:r>
            <a:endParaRPr lang="en-US" sz="3200" dirty="0"/>
          </a:p>
        </p:txBody>
      </p:sp>
    </p:spTree>
    <p:extLst>
      <p:ext uri="{BB962C8B-B14F-4D97-AF65-F5344CB8AC3E}">
        <p14:creationId xmlns:p14="http://schemas.microsoft.com/office/powerpoint/2010/main" val="3433548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252754" y="69670"/>
            <a:ext cx="5639207" cy="1166947"/>
          </a:xfrm>
        </p:spPr>
        <p:txBody>
          <a:bodyPr/>
          <a:lstStyle/>
          <a:p>
            <a:r>
              <a:rPr lang="en-US" dirty="0"/>
              <a:t>At the end of this lecture you </a:t>
            </a:r>
            <a:r>
              <a:rPr lang="en-US" dirty="0" smtClean="0"/>
              <a:t>will </a:t>
            </a:r>
            <a:r>
              <a:rPr lang="en-US" dirty="0"/>
              <a:t>be able to:</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5146766" y="1637211"/>
            <a:ext cx="6897188" cy="4737463"/>
          </a:xfrm>
        </p:spPr>
        <p:txBody>
          <a:bodyPr/>
          <a:lstStyle/>
          <a:p>
            <a:r>
              <a:rPr lang="en-US" dirty="0" smtClean="0"/>
              <a:t>Understand </a:t>
            </a:r>
            <a:r>
              <a:rPr lang="en-US" dirty="0"/>
              <a:t>the Digital </a:t>
            </a:r>
            <a:r>
              <a:rPr lang="en-US" dirty="0" smtClean="0"/>
              <a:t>Generation</a:t>
            </a:r>
            <a:endParaRPr lang="en-US" dirty="0"/>
          </a:p>
          <a:p>
            <a:r>
              <a:rPr lang="en-US" dirty="0" smtClean="0"/>
              <a:t>Differentiate </a:t>
            </a:r>
            <a:r>
              <a:rPr lang="en-US" dirty="0"/>
              <a:t>between the Millennials and the Gen </a:t>
            </a:r>
            <a:r>
              <a:rPr lang="en-US" dirty="0" smtClean="0"/>
              <a:t>Z</a:t>
            </a:r>
            <a:endParaRPr lang="en-US" dirty="0"/>
          </a:p>
          <a:p>
            <a:r>
              <a:rPr lang="en-US" dirty="0" smtClean="0"/>
              <a:t>Highlight </a:t>
            </a:r>
            <a:r>
              <a:rPr lang="en-US" dirty="0"/>
              <a:t>the characteristics of Gen </a:t>
            </a:r>
            <a:r>
              <a:rPr lang="en-US" dirty="0" smtClean="0"/>
              <a:t>Z</a:t>
            </a:r>
          </a:p>
          <a:p>
            <a:r>
              <a:rPr lang="en-US" dirty="0" smtClean="0"/>
              <a:t>Discuss </a:t>
            </a:r>
            <a:r>
              <a:rPr lang="en-US" dirty="0"/>
              <a:t>how Gen Z will shape the future</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4</a:t>
            </a:fld>
            <a:endParaRPr lang="en-US" dirty="0"/>
          </a:p>
        </p:txBody>
      </p:sp>
      <p:pic>
        <p:nvPicPr>
          <p:cNvPr id="1028" name="Picture 4" descr="Learning Outcomes Text On Paper On Stock Photo 2129003099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54" y="478972"/>
            <a:ext cx="4720046" cy="532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11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9197" y="104504"/>
            <a:ext cx="5272764" cy="722810"/>
          </a:xfrm>
        </p:spPr>
        <p:txBody>
          <a:bodyPr/>
          <a:lstStyle/>
          <a:p>
            <a:r>
              <a:rPr lang="en-GB" dirty="0" smtClean="0"/>
              <a:t>CONTENT</a:t>
            </a:r>
            <a:endParaRPr lang="en-US" dirty="0"/>
          </a:p>
        </p:txBody>
      </p:sp>
      <p:sp>
        <p:nvSpPr>
          <p:cNvPr id="3" name="Content Placeholder 2"/>
          <p:cNvSpPr>
            <a:spLocks noGrp="1"/>
          </p:cNvSpPr>
          <p:nvPr>
            <p:ph idx="1"/>
          </p:nvPr>
        </p:nvSpPr>
        <p:spPr>
          <a:xfrm>
            <a:off x="6619198" y="1010194"/>
            <a:ext cx="5272764" cy="5364479"/>
          </a:xfrm>
        </p:spPr>
        <p:txBody>
          <a:bodyPr/>
          <a:lstStyle/>
          <a:p>
            <a:r>
              <a:rPr lang="en-US" dirty="0"/>
              <a:t>Digital </a:t>
            </a:r>
            <a:r>
              <a:rPr lang="en-US" dirty="0" smtClean="0"/>
              <a:t>Generation</a:t>
            </a:r>
          </a:p>
          <a:p>
            <a:r>
              <a:rPr lang="en-US" dirty="0"/>
              <a:t>The Generation </a:t>
            </a:r>
            <a:r>
              <a:rPr lang="en-US" dirty="0" smtClean="0"/>
              <a:t>Z</a:t>
            </a:r>
          </a:p>
          <a:p>
            <a:r>
              <a:rPr lang="en-US" dirty="0" smtClean="0"/>
              <a:t>Characteristics</a:t>
            </a:r>
          </a:p>
          <a:p>
            <a:r>
              <a:rPr lang="en-US" dirty="0"/>
              <a:t>Video : Generation Z: The Social Demise of the Digital Natives</a:t>
            </a:r>
          </a:p>
          <a:p>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t>5</a:t>
            </a:fld>
            <a:endParaRPr lang="en-US" dirty="0"/>
          </a:p>
        </p:txBody>
      </p:sp>
      <p:pic>
        <p:nvPicPr>
          <p:cNvPr id="6" name="Picture Placeholder 5"/>
          <p:cNvPicPr>
            <a:picLocks noGrp="1" noChangeAspect="1"/>
          </p:cNvPicPr>
          <p:nvPr>
            <p:ph type="pic" sz="quarter" idx="13"/>
          </p:nvPr>
        </p:nvPicPr>
        <p:blipFill>
          <a:blip r:embed="rId2"/>
          <a:srcRect l="10881" r="10881"/>
          <a:stretch>
            <a:fillRect/>
          </a:stretch>
        </p:blipFill>
        <p:spPr>
          <a:xfrm>
            <a:off x="0" y="737325"/>
            <a:ext cx="5138058" cy="4978400"/>
          </a:xfrm>
          <a:prstGeom prst="rect">
            <a:avLst/>
          </a:prstGeom>
        </p:spPr>
      </p:pic>
    </p:spTree>
    <p:extLst>
      <p:ext uri="{BB962C8B-B14F-4D97-AF65-F5344CB8AC3E}">
        <p14:creationId xmlns:p14="http://schemas.microsoft.com/office/powerpoint/2010/main" val="2078168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p:txBody>
          <a:bodyPr/>
          <a:lstStyle/>
          <a:p>
            <a:r>
              <a:rPr lang="en-GB" dirty="0" smtClean="0"/>
              <a:t>MIND MAP</a:t>
            </a:r>
            <a:endParaRPr lang="en-US" dirty="0"/>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a:lstStyle/>
          <a:p>
            <a:fld id="{03DC2DEF-D2FE-4B45-ABA4-9F153FD1C98A}" type="slidenum">
              <a:rPr lang="en-US" smtClean="0"/>
              <a:t>6</a:t>
            </a:fld>
            <a:endParaRPr lang="en-US" dirty="0"/>
          </a:p>
        </p:txBody>
      </p:sp>
      <p:pic>
        <p:nvPicPr>
          <p:cNvPr id="4" name="Picture Placeholder 3"/>
          <p:cNvPicPr>
            <a:picLocks noGrp="1" noChangeAspect="1"/>
          </p:cNvPicPr>
          <p:nvPr>
            <p:ph type="pic" sz="quarter" idx="13"/>
          </p:nvPr>
        </p:nvPicPr>
        <p:blipFill>
          <a:blip r:embed="rId2"/>
          <a:srcRect t="9576" b="9576"/>
          <a:stretch>
            <a:fillRect/>
          </a:stretch>
        </p:blipFill>
        <p:spPr>
          <a:xfrm>
            <a:off x="371476" y="260351"/>
            <a:ext cx="11520488" cy="3745592"/>
          </a:xfrm>
          <a:prstGeom prst="rect">
            <a:avLst/>
          </a:prstGeom>
        </p:spPr>
      </p:pic>
    </p:spTree>
    <p:extLst>
      <p:ext uri="{BB962C8B-B14F-4D97-AF65-F5344CB8AC3E}">
        <p14:creationId xmlns:p14="http://schemas.microsoft.com/office/powerpoint/2010/main" val="34628842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9197" y="121920"/>
            <a:ext cx="5272764" cy="844731"/>
          </a:xfrm>
        </p:spPr>
        <p:txBody>
          <a:bodyPr/>
          <a:lstStyle/>
          <a:p>
            <a:r>
              <a:rPr lang="en-GB" dirty="0" smtClean="0"/>
              <a:t>DIGITAL GENERATION</a:t>
            </a:r>
            <a:endParaRPr lang="en-US" dirty="0"/>
          </a:p>
        </p:txBody>
      </p:sp>
      <p:sp>
        <p:nvSpPr>
          <p:cNvPr id="3" name="Content Placeholder 2"/>
          <p:cNvSpPr>
            <a:spLocks noGrp="1"/>
          </p:cNvSpPr>
          <p:nvPr>
            <p:ph idx="1"/>
          </p:nvPr>
        </p:nvSpPr>
        <p:spPr>
          <a:xfrm>
            <a:off x="5077097" y="1132114"/>
            <a:ext cx="7010400" cy="5181599"/>
          </a:xfrm>
        </p:spPr>
        <p:txBody>
          <a:bodyPr/>
          <a:lstStyle/>
          <a:p>
            <a:r>
              <a:rPr lang="en-US" dirty="0"/>
              <a:t>Digital Generation: Generation </a:t>
            </a:r>
            <a:r>
              <a:rPr lang="en-US" dirty="0" smtClean="0"/>
              <a:t>Z </a:t>
            </a:r>
            <a:r>
              <a:rPr lang="en-GB" dirty="0"/>
              <a:t>or Gen Z(</a:t>
            </a:r>
            <a:r>
              <a:rPr lang="en-US" dirty="0"/>
              <a:t>1997 to 2012)</a:t>
            </a:r>
            <a:r>
              <a:rPr lang="en-GB" dirty="0"/>
              <a:t>, also known as </a:t>
            </a:r>
            <a:r>
              <a:rPr lang="en-GB" dirty="0" err="1" smtClean="0"/>
              <a:t>zoomers</a:t>
            </a:r>
            <a:r>
              <a:rPr lang="en-GB" dirty="0" smtClean="0"/>
              <a:t>, </a:t>
            </a:r>
            <a:r>
              <a:rPr lang="en-GB" dirty="0"/>
              <a:t>is the demographic cohort succeeding Millennials and preceding Generation Alpha.</a:t>
            </a:r>
            <a:endParaRPr lang="en-US" dirty="0" smtClean="0"/>
          </a:p>
          <a:p>
            <a:r>
              <a:rPr lang="en-US" dirty="0"/>
              <a:t>Those who are growing up constantly connected to the </a:t>
            </a:r>
            <a:r>
              <a:rPr lang="en-US" dirty="0" smtClean="0"/>
              <a:t>world around </a:t>
            </a:r>
            <a:r>
              <a:rPr lang="en-US" dirty="0"/>
              <a:t>them through smartphones, tablets, and computers</a:t>
            </a:r>
            <a:r>
              <a:rPr lang="en-US" dirty="0" smtClean="0"/>
              <a:t>.</a:t>
            </a:r>
          </a:p>
          <a:p>
            <a:r>
              <a:rPr lang="en-US" dirty="0"/>
              <a:t>Because of this </a:t>
            </a:r>
            <a:r>
              <a:rPr lang="en-US" dirty="0" smtClean="0"/>
              <a:t>hyper connectivity</a:t>
            </a:r>
            <a:r>
              <a:rPr lang="en-US" dirty="0"/>
              <a:t>, this generation will </a:t>
            </a:r>
            <a:r>
              <a:rPr lang="en-US" dirty="0" smtClean="0"/>
              <a:t>learn, think</a:t>
            </a:r>
            <a:r>
              <a:rPr lang="en-US" dirty="0"/>
              <a:t>, act and respond differently than the previous generations</a:t>
            </a:r>
            <a:r>
              <a:rPr lang="en-US" dirty="0" smtClean="0"/>
              <a:t>.</a:t>
            </a:r>
          </a:p>
          <a:p>
            <a:r>
              <a:rPr lang="en-US" dirty="0"/>
              <a:t>This generation is also called “digital natives” because they have been immersed in digital environments from a young age and are highly comfortable using technology for communication, entertainment, and education</a:t>
            </a:r>
            <a:r>
              <a:rPr lang="en-US" dirty="0" smtClean="0"/>
              <a:t>.</a:t>
            </a:r>
          </a:p>
          <a:p>
            <a:r>
              <a:rPr lang="en-GB" dirty="0" smtClean="0"/>
              <a:t>Research:</a:t>
            </a:r>
            <a:r>
              <a:rPr lang="en-US" dirty="0"/>
              <a:t> </a:t>
            </a:r>
            <a:r>
              <a:rPr lang="en-US" dirty="0" smtClean="0"/>
              <a:t>copy </a:t>
            </a:r>
            <a:r>
              <a:rPr lang="en-US" dirty="0"/>
              <a:t>on the link below to understand the </a:t>
            </a:r>
            <a:r>
              <a:rPr lang="en-US" dirty="0" smtClean="0"/>
              <a:t>different generations (Boomers</a:t>
            </a:r>
            <a:r>
              <a:rPr lang="en-US" dirty="0"/>
              <a:t>, Gen X, Gen Y, and Gen Z </a:t>
            </a:r>
            <a:r>
              <a:rPr lang="en-US" dirty="0" smtClean="0"/>
              <a:t>)</a:t>
            </a:r>
          </a:p>
          <a:p>
            <a:r>
              <a:rPr lang="en-US" dirty="0"/>
              <a:t>https://offer.kasasa.com/exchange/articles/generations/gen-x-gen-y-gen-z</a:t>
            </a:r>
            <a:endParaRPr lang="en-US" dirty="0" smtClean="0"/>
          </a:p>
        </p:txBody>
      </p:sp>
      <p:sp>
        <p:nvSpPr>
          <p:cNvPr id="4" name="Slide Number Placeholder 3"/>
          <p:cNvSpPr>
            <a:spLocks noGrp="1"/>
          </p:cNvSpPr>
          <p:nvPr>
            <p:ph type="sldNum" sz="quarter" idx="12"/>
          </p:nvPr>
        </p:nvSpPr>
        <p:spPr/>
        <p:txBody>
          <a:bodyPr/>
          <a:lstStyle/>
          <a:p>
            <a:fld id="{03DC2DEF-D2FE-4B45-ABA4-9F153FD1C98A}" type="slidenum">
              <a:rPr lang="en-US" smtClean="0"/>
              <a:t>7</a:t>
            </a:fld>
            <a:endParaRPr lang="en-US" dirty="0"/>
          </a:p>
        </p:txBody>
      </p:sp>
      <p:pic>
        <p:nvPicPr>
          <p:cNvPr id="2050" name="Picture 2" descr="THE DIGITAL GENERATION. - English NEWS"/>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2435" r="12435"/>
          <a:stretch>
            <a:fillRect/>
          </a:stretch>
        </p:blipFill>
        <p:spPr bwMode="auto">
          <a:xfrm>
            <a:off x="69668" y="121920"/>
            <a:ext cx="4241800" cy="609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8852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251642"/>
            <a:ext cx="11520487" cy="758824"/>
          </a:xfrm>
        </p:spPr>
        <p:txBody>
          <a:bodyPr/>
          <a:lstStyle/>
          <a:p>
            <a:r>
              <a:rPr lang="en-US" dirty="0"/>
              <a:t>Comparison :The Millennials Vs Gen Z</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p:txBody>
          <a:bodyPr/>
          <a:lstStyle/>
          <a:p>
            <a:r>
              <a:rPr lang="en-GB" dirty="0" smtClean="0"/>
              <a:t>SIMILARITY</a:t>
            </a:r>
          </a:p>
          <a:p>
            <a:r>
              <a:rPr lang="en-US" dirty="0">
                <a:solidFill>
                  <a:srgbClr val="FFFF00"/>
                </a:solidFill>
              </a:rPr>
              <a:t>On the surface, Gen Z may seem similar to Millennials</a:t>
            </a:r>
          </a:p>
          <a:p>
            <a:r>
              <a:rPr lang="en-GB" dirty="0" smtClean="0">
                <a:solidFill>
                  <a:srgbClr val="FFFF00"/>
                </a:solidFill>
              </a:rPr>
              <a:t>Both</a:t>
            </a:r>
          </a:p>
          <a:p>
            <a:r>
              <a:rPr lang="en-GB" dirty="0" err="1" smtClean="0">
                <a:solidFill>
                  <a:srgbClr val="FFFF00"/>
                </a:solidFill>
              </a:rPr>
              <a:t>i</a:t>
            </a:r>
            <a:r>
              <a:rPr lang="en-GB" dirty="0" smtClean="0">
                <a:solidFill>
                  <a:srgbClr val="FFFF00"/>
                </a:solidFill>
              </a:rPr>
              <a:t>) </a:t>
            </a:r>
            <a:r>
              <a:rPr lang="en-US" dirty="0">
                <a:solidFill>
                  <a:srgbClr val="FFFF00"/>
                </a:solidFill>
              </a:rPr>
              <a:t>are shaped by technology</a:t>
            </a:r>
          </a:p>
          <a:p>
            <a:pPr algn="just"/>
            <a:r>
              <a:rPr lang="en-GB" dirty="0" smtClean="0">
                <a:solidFill>
                  <a:srgbClr val="FFFF00"/>
                </a:solidFill>
              </a:rPr>
              <a:t>ii)</a:t>
            </a:r>
            <a:r>
              <a:rPr lang="en-US" dirty="0">
                <a:solidFill>
                  <a:srgbClr val="FFFF00"/>
                </a:solidFill>
              </a:rPr>
              <a:t> Have mostly lived life in </a:t>
            </a:r>
            <a:r>
              <a:rPr lang="en-US" dirty="0" smtClean="0">
                <a:solidFill>
                  <a:srgbClr val="FFFF00"/>
                </a:solidFill>
              </a:rPr>
              <a:t>a mobile-first </a:t>
            </a:r>
            <a:r>
              <a:rPr lang="en-US" dirty="0">
                <a:solidFill>
                  <a:srgbClr val="FFFF00"/>
                </a:solidFill>
              </a:rPr>
              <a:t>world</a:t>
            </a:r>
          </a:p>
          <a:p>
            <a:pPr marL="0" indent="0">
              <a:buNone/>
            </a:pPr>
            <a:endParaRPr lang="en-GB" dirty="0">
              <a:solidFill>
                <a:schemeClr val="tx1"/>
              </a:solidFill>
            </a:endParaRPr>
          </a:p>
          <a:p>
            <a:endParaRPr lang="en-US" dirty="0">
              <a:solidFill>
                <a:srgbClr val="FFFF00"/>
              </a:solidFill>
            </a:endParaRPr>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lstStyle/>
          <a:p>
            <a:r>
              <a:rPr lang="en-GB" dirty="0" smtClean="0"/>
              <a:t>DIFFERENCES</a:t>
            </a:r>
          </a:p>
          <a:p>
            <a:pPr marL="0" indent="0">
              <a:buNone/>
            </a:pPr>
            <a:r>
              <a:rPr lang="en-US" dirty="0">
                <a:solidFill>
                  <a:srgbClr val="FFFF00"/>
                </a:solidFill>
              </a:rPr>
              <a:t>Markedly different in how they:</a:t>
            </a:r>
          </a:p>
          <a:p>
            <a:pPr algn="just"/>
            <a:r>
              <a:rPr lang="en-US" dirty="0" err="1" smtClean="0">
                <a:solidFill>
                  <a:srgbClr val="FFFF00"/>
                </a:solidFill>
              </a:rPr>
              <a:t>i</a:t>
            </a:r>
            <a:r>
              <a:rPr lang="en-US" dirty="0" smtClean="0">
                <a:solidFill>
                  <a:srgbClr val="FFFF00"/>
                </a:solidFill>
              </a:rPr>
              <a:t>) Shop</a:t>
            </a:r>
            <a:endParaRPr lang="en-US" dirty="0">
              <a:solidFill>
                <a:srgbClr val="FFFF00"/>
              </a:solidFill>
            </a:endParaRPr>
          </a:p>
          <a:p>
            <a:pPr algn="just"/>
            <a:r>
              <a:rPr lang="en-US" dirty="0" smtClean="0">
                <a:solidFill>
                  <a:srgbClr val="FFFF00"/>
                </a:solidFill>
              </a:rPr>
              <a:t> ii) Interact </a:t>
            </a:r>
            <a:r>
              <a:rPr lang="en-US" dirty="0">
                <a:solidFill>
                  <a:srgbClr val="FFFF00"/>
                </a:solidFill>
              </a:rPr>
              <a:t>with brands</a:t>
            </a:r>
          </a:p>
          <a:p>
            <a:pPr algn="just"/>
            <a:r>
              <a:rPr lang="en-US" dirty="0" smtClean="0">
                <a:solidFill>
                  <a:srgbClr val="FFFF00"/>
                </a:solidFill>
              </a:rPr>
              <a:t> iii) View </a:t>
            </a:r>
            <a:r>
              <a:rPr lang="en-US" dirty="0">
                <a:solidFill>
                  <a:srgbClr val="FFFF00"/>
                </a:solidFill>
              </a:rPr>
              <a:t>money</a:t>
            </a:r>
          </a:p>
          <a:p>
            <a:endParaRPr lang="en-US"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8</a:t>
            </a:fld>
            <a:endParaRPr lang="en-US" dirty="0"/>
          </a:p>
        </p:txBody>
      </p:sp>
      <p:pic>
        <p:nvPicPr>
          <p:cNvPr id="9" name="Picture Placeholder 8"/>
          <p:cNvPicPr>
            <a:picLocks noGrp="1" noChangeAspect="1"/>
          </p:cNvPicPr>
          <p:nvPr>
            <p:ph type="pic" sz="quarter" idx="13"/>
          </p:nvPr>
        </p:nvPicPr>
        <p:blipFill>
          <a:blip r:embed="rId2"/>
          <a:srcRect l="10432" r="10432"/>
          <a:stretch>
            <a:fillRect/>
          </a:stretch>
        </p:blipFill>
        <p:spPr>
          <a:xfrm>
            <a:off x="3958941" y="1226445"/>
            <a:ext cx="4257675" cy="5148262"/>
          </a:xfrm>
          <a:prstGeom prst="rect">
            <a:avLst/>
          </a:prstGeom>
        </p:spPr>
      </p:pic>
    </p:spTree>
    <p:extLst>
      <p:ext uri="{BB962C8B-B14F-4D97-AF65-F5344CB8AC3E}">
        <p14:creationId xmlns:p14="http://schemas.microsoft.com/office/powerpoint/2010/main" val="3242389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046" y="69670"/>
            <a:ext cx="5647915" cy="757644"/>
          </a:xfrm>
        </p:spPr>
        <p:txBody>
          <a:bodyPr/>
          <a:lstStyle/>
          <a:p>
            <a:r>
              <a:rPr lang="en-GB" dirty="0" smtClean="0"/>
              <a:t>SIMILARITY</a:t>
            </a:r>
            <a:endParaRPr lang="en-US" dirty="0"/>
          </a:p>
        </p:txBody>
      </p:sp>
      <p:sp>
        <p:nvSpPr>
          <p:cNvPr id="3" name="Content Placeholder 2"/>
          <p:cNvSpPr>
            <a:spLocks noGrp="1"/>
          </p:cNvSpPr>
          <p:nvPr>
            <p:ph idx="1"/>
          </p:nvPr>
        </p:nvSpPr>
        <p:spPr>
          <a:xfrm>
            <a:off x="5207726" y="1079863"/>
            <a:ext cx="6827520" cy="5294811"/>
          </a:xfrm>
        </p:spPr>
        <p:txBody>
          <a:bodyPr/>
          <a:lstStyle/>
          <a:p>
            <a:pPr algn="just"/>
            <a:r>
              <a:rPr lang="en-GB" dirty="0" smtClean="0"/>
              <a:t>1)</a:t>
            </a:r>
            <a:r>
              <a:rPr lang="en-US" dirty="0"/>
              <a:t> Shaped by Technology</a:t>
            </a:r>
            <a:r>
              <a:rPr lang="en-US" dirty="0" smtClean="0"/>
              <a:t>: </a:t>
            </a:r>
            <a:r>
              <a:rPr lang="en-US" dirty="0"/>
              <a:t>Millennials and Gen Z have been heavily influenced by digital technology, shaping their lifestyle, communication styles, and preferences</a:t>
            </a:r>
            <a:r>
              <a:rPr lang="en-US" dirty="0" smtClean="0"/>
              <a:t>.</a:t>
            </a:r>
          </a:p>
          <a:p>
            <a:pPr algn="just"/>
            <a:r>
              <a:rPr lang="en-US" dirty="0"/>
              <a:t>Due to their technological upbringing, both generations are adept at using digital tools and social media for communication, learning, and entertainment. They quickly adapt to new technology and are comfortable in online spaces</a:t>
            </a:r>
            <a:r>
              <a:rPr lang="en-US" dirty="0" smtClean="0"/>
              <a:t>.</a:t>
            </a:r>
          </a:p>
          <a:p>
            <a:pPr algn="just"/>
            <a:r>
              <a:rPr lang="en-US" dirty="0"/>
              <a:t>2)Mobile-First World: </a:t>
            </a:r>
            <a:r>
              <a:rPr lang="en-US" dirty="0" smtClean="0"/>
              <a:t> Both </a:t>
            </a:r>
            <a:r>
              <a:rPr lang="en-US" dirty="0"/>
              <a:t>generations are accustomed to a "mobile-first" lifestyle, where smartphones and mobile devices are central to their daily routines. Millennials saw the rise of mobile technology during their formative years, while Gen Z has grown up with mobile devices as their primary tool for accessing information and staying connected.</a:t>
            </a:r>
          </a:p>
        </p:txBody>
      </p:sp>
      <p:sp>
        <p:nvSpPr>
          <p:cNvPr id="4" name="Slide Number Placeholder 3"/>
          <p:cNvSpPr>
            <a:spLocks noGrp="1"/>
          </p:cNvSpPr>
          <p:nvPr>
            <p:ph type="sldNum" sz="quarter" idx="12"/>
          </p:nvPr>
        </p:nvSpPr>
        <p:spPr/>
        <p:txBody>
          <a:bodyPr/>
          <a:lstStyle/>
          <a:p>
            <a:fld id="{03DC2DEF-D2FE-4B45-ABA4-9F153FD1C98A}" type="slidenum">
              <a:rPr lang="en-US" smtClean="0"/>
              <a:t>9</a:t>
            </a:fld>
            <a:endParaRPr lang="en-US" dirty="0"/>
          </a:p>
        </p:txBody>
      </p:sp>
      <p:pic>
        <p:nvPicPr>
          <p:cNvPr id="9" name="Picture Placeholder 8"/>
          <p:cNvPicPr>
            <a:picLocks noGrp="1" noChangeAspect="1"/>
          </p:cNvPicPr>
          <p:nvPr>
            <p:ph type="pic" sz="quarter" idx="13"/>
          </p:nvPr>
        </p:nvPicPr>
        <p:blipFill>
          <a:blip r:embed="rId2"/>
          <a:srcRect l="3457" r="3457"/>
          <a:stretch>
            <a:fillRect/>
          </a:stretch>
        </p:blipFill>
        <p:spPr>
          <a:xfrm>
            <a:off x="0" y="928688"/>
            <a:ext cx="5138738" cy="4978400"/>
          </a:xfrm>
          <a:prstGeom prst="rect">
            <a:avLst/>
          </a:prstGeom>
        </p:spPr>
      </p:pic>
    </p:spTree>
    <p:extLst>
      <p:ext uri="{BB962C8B-B14F-4D97-AF65-F5344CB8AC3E}">
        <p14:creationId xmlns:p14="http://schemas.microsoft.com/office/powerpoint/2010/main" val="4082973368"/>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Classic_Bold_Block_01_MS_v5" id="{AA60D5CE-876A-47D1-9228-3D76491083AD}" vid="{07E49AEA-13A3-4305-88B7-82B9D72D0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60C99C-4D9A-4DAB-AA53-E488AEBCAE1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6D1F562-76A4-4CE4-B3CA-758D572E94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B6A5B5-1BEC-4EEA-9356-9BFD758ACB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bold block presentation</Template>
  <TotalTime>0</TotalTime>
  <Words>1105</Words>
  <Application>Microsoft Office PowerPoint</Application>
  <PresentationFormat>Widescreen</PresentationFormat>
  <Paragraphs>118</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DIGITAL THINKING AND INNOVATION CT109-3-1-DGTIN  </vt:lpstr>
      <vt:lpstr>UNIT 1  DIGITAL GENERATION</vt:lpstr>
      <vt:lpstr>INTRODUCTION</vt:lpstr>
      <vt:lpstr>At the end of this lecture you will be able to:</vt:lpstr>
      <vt:lpstr>CONTENT</vt:lpstr>
      <vt:lpstr>MIND MAP</vt:lpstr>
      <vt:lpstr>DIGITAL GENERATION</vt:lpstr>
      <vt:lpstr>Comparison :The Millennials Vs Gen Z</vt:lpstr>
      <vt:lpstr>SIMILARITY</vt:lpstr>
      <vt:lpstr>DIFFERENCES</vt:lpstr>
      <vt:lpstr>Gen Z: A “throwback generation”</vt:lpstr>
      <vt:lpstr>Characteristics</vt:lpstr>
      <vt:lpstr>Insightful &amp; Savvy</vt:lpstr>
      <vt:lpstr>Responsible Self-Starters</vt:lpstr>
      <vt:lpstr>Risk-Averse &amp; Adaptable</vt:lpstr>
      <vt:lpstr>Tech-Enabled</vt:lpstr>
      <vt:lpstr>Stereotype Negative Traits?</vt:lpstr>
      <vt:lpstr>Group Discussion</vt:lpstr>
      <vt:lpstr>Next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2024-10-28T03:40:59Z</dcterms:created>
  <dcterms:modified xsi:type="dcterms:W3CDTF">2024-11-12T07:56:00Z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